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Blinker" panose="020B0604020202020204" charset="0"/>
      <p:regular r:id="rId9"/>
      <p:bold r:id="rId10"/>
    </p:embeddedFont>
    <p:embeddedFont>
      <p:font typeface="Oxygen" panose="020B0604020202020204" charset="0"/>
      <p:regular r:id="rId11"/>
      <p:bold r:id="rId12"/>
    </p:embeddedFont>
    <p:embeddedFont>
      <p:font typeface="Montserrat SemiBold" panose="020B0604020202020204" charset="0"/>
      <p:regular r:id="rId13"/>
      <p:bold r:id="rId14"/>
      <p:italic r:id="rId15"/>
      <p:boldItalic r:id="rId16"/>
    </p:embeddedFont>
    <p:embeddedFont>
      <p:font typeface="Do Hyeon" panose="020B0604020202020204" charset="-127"/>
      <p:regular r:id="rId17"/>
    </p:embeddedFont>
    <p:embeddedFont>
      <p:font typeface="Monda" panose="020B0604020202020204" charset="0"/>
      <p:regular r:id="rId18"/>
      <p:bold r:id="rId19"/>
    </p:embeddedFont>
    <p:embeddedFont>
      <p:font typeface="Montserrat Light" panose="020B0604020202020204" charset="0"/>
      <p:regular r:id="rId20"/>
      <p:bold r:id="rId21"/>
      <p:italic r:id="rId22"/>
      <p:boldItalic r:id="rId23"/>
    </p:embeddedFont>
    <p:embeddedFont>
      <p:font typeface="Poppins" panose="020B0604020202020204" charset="0"/>
      <p:regular r:id="rId24"/>
      <p:bold r:id="rId25"/>
      <p:italic r:id="rId26"/>
      <p:boldItalic r:id="rId27"/>
    </p:embeddedFont>
    <p:embeddedFont>
      <p:font typeface="Audiowide" panose="020B0604020202020204" charset="0"/>
      <p:regular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Bebas Neu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08053A3-B9B1-4B94-99D1-D411B874A978}">
  <a:tblStyle styleId="{E08053A3-B9B1-4B94-99D1-D411B874A9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-444" y="-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21" Type="http://schemas.openxmlformats.org/officeDocument/2006/relationships/font" Target="fonts/font1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viewProps" Target="viewProps.xml"/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5672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Diogo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5d0d5d8b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5d0d5d8b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Pedro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5d0d5d8b5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5d0d5d8b5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Lourenço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5d0d5d8b5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5d0d5d8b5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Diogo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5d0d5d8b5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5d0d5d8b5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Lourenço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5d0d5d8b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5d0d5d8b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Pedro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4241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rot="-283">
            <a:off x="602625" y="405076"/>
            <a:ext cx="3638400" cy="32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02625" y="3844575"/>
            <a:ext cx="298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16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1622200" y="1280650"/>
            <a:ext cx="59379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1622200" y="3198925"/>
            <a:ext cx="59379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CUSTOM_7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b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2242885" y="1907825"/>
            <a:ext cx="1851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2"/>
          </p:nvPr>
        </p:nvSpPr>
        <p:spPr>
          <a:xfrm>
            <a:off x="2242885" y="1357325"/>
            <a:ext cx="1281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3"/>
          </p:nvPr>
        </p:nvSpPr>
        <p:spPr>
          <a:xfrm>
            <a:off x="5909035" y="1907825"/>
            <a:ext cx="1851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4"/>
          </p:nvPr>
        </p:nvSpPr>
        <p:spPr>
          <a:xfrm>
            <a:off x="5909035" y="1357325"/>
            <a:ext cx="1281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5"/>
          </p:nvPr>
        </p:nvSpPr>
        <p:spPr>
          <a:xfrm>
            <a:off x="2242885" y="3630575"/>
            <a:ext cx="1851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marR="0"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marR="0"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marR="0"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marR="0"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marR="0"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marR="0"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marR="0"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marR="0"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6"/>
          </p:nvPr>
        </p:nvSpPr>
        <p:spPr>
          <a:xfrm>
            <a:off x="2242885" y="3082275"/>
            <a:ext cx="1281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7"/>
          </p:nvPr>
        </p:nvSpPr>
        <p:spPr>
          <a:xfrm>
            <a:off x="5909035" y="3630575"/>
            <a:ext cx="18516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8"/>
          </p:nvPr>
        </p:nvSpPr>
        <p:spPr>
          <a:xfrm>
            <a:off x="5909035" y="3082275"/>
            <a:ext cx="1090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20000" y="387100"/>
            <a:ext cx="7704000" cy="10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/>
          </p:nvPr>
        </p:nvSpPr>
        <p:spPr>
          <a:xfrm>
            <a:off x="1666250" y="1419125"/>
            <a:ext cx="1512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666250" y="1797563"/>
            <a:ext cx="1512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3"/>
          </p:nvPr>
        </p:nvSpPr>
        <p:spPr>
          <a:xfrm>
            <a:off x="4335936" y="3161200"/>
            <a:ext cx="1512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4"/>
          </p:nvPr>
        </p:nvSpPr>
        <p:spPr>
          <a:xfrm>
            <a:off x="4335936" y="3539644"/>
            <a:ext cx="1512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5"/>
          </p:nvPr>
        </p:nvSpPr>
        <p:spPr>
          <a:xfrm flipH="1">
            <a:off x="6994665" y="1797563"/>
            <a:ext cx="1512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6"/>
          </p:nvPr>
        </p:nvSpPr>
        <p:spPr>
          <a:xfrm>
            <a:off x="1666250" y="3539644"/>
            <a:ext cx="1512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7"/>
          </p:nvPr>
        </p:nvSpPr>
        <p:spPr>
          <a:xfrm>
            <a:off x="1666250" y="3161200"/>
            <a:ext cx="1512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8"/>
          </p:nvPr>
        </p:nvSpPr>
        <p:spPr>
          <a:xfrm flipH="1">
            <a:off x="6994665" y="1419125"/>
            <a:ext cx="1512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9"/>
          </p:nvPr>
        </p:nvSpPr>
        <p:spPr>
          <a:xfrm flipH="1">
            <a:off x="6994665" y="3539644"/>
            <a:ext cx="1512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3"/>
          </p:nvPr>
        </p:nvSpPr>
        <p:spPr>
          <a:xfrm flipH="1">
            <a:off x="6994665" y="3161200"/>
            <a:ext cx="1512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4"/>
          </p:nvPr>
        </p:nvSpPr>
        <p:spPr>
          <a:xfrm flipH="1">
            <a:off x="4335936" y="1797563"/>
            <a:ext cx="1512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5"/>
          </p:nvPr>
        </p:nvSpPr>
        <p:spPr>
          <a:xfrm flipH="1">
            <a:off x="4335936" y="1419125"/>
            <a:ext cx="15123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5 columns">
  <p:cSld name="BLANK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0000" y="387100"/>
            <a:ext cx="7704000" cy="10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2"/>
          </p:nvPr>
        </p:nvSpPr>
        <p:spPr>
          <a:xfrm>
            <a:off x="2339650" y="2667368"/>
            <a:ext cx="12801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266900" y="3223175"/>
            <a:ext cx="1425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3"/>
          </p:nvPr>
        </p:nvSpPr>
        <p:spPr>
          <a:xfrm>
            <a:off x="3931950" y="2667368"/>
            <a:ext cx="12801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4"/>
          </p:nvPr>
        </p:nvSpPr>
        <p:spPr>
          <a:xfrm>
            <a:off x="3859200" y="3223175"/>
            <a:ext cx="1425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5"/>
          </p:nvPr>
        </p:nvSpPr>
        <p:spPr>
          <a:xfrm>
            <a:off x="5451498" y="3223175"/>
            <a:ext cx="1425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6"/>
          </p:nvPr>
        </p:nvSpPr>
        <p:spPr>
          <a:xfrm>
            <a:off x="674600" y="3223175"/>
            <a:ext cx="1425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7"/>
          </p:nvPr>
        </p:nvSpPr>
        <p:spPr>
          <a:xfrm>
            <a:off x="747350" y="2667368"/>
            <a:ext cx="12801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8"/>
          </p:nvPr>
        </p:nvSpPr>
        <p:spPr>
          <a:xfrm>
            <a:off x="5524248" y="2667368"/>
            <a:ext cx="12801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9"/>
          </p:nvPr>
        </p:nvSpPr>
        <p:spPr>
          <a:xfrm>
            <a:off x="7043797" y="3223175"/>
            <a:ext cx="1425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13"/>
          </p:nvPr>
        </p:nvSpPr>
        <p:spPr>
          <a:xfrm>
            <a:off x="7116547" y="2667368"/>
            <a:ext cx="12801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8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5664124" y="1413325"/>
            <a:ext cx="15927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5664124" y="1907325"/>
            <a:ext cx="2618700" cy="7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3" hasCustomPrompt="1"/>
          </p:nvPr>
        </p:nvSpPr>
        <p:spPr>
          <a:xfrm>
            <a:off x="4791725" y="1601800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"/>
          </p:nvPr>
        </p:nvSpPr>
        <p:spPr>
          <a:xfrm>
            <a:off x="2023049" y="1413325"/>
            <a:ext cx="15927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5"/>
          </p:nvPr>
        </p:nvSpPr>
        <p:spPr>
          <a:xfrm>
            <a:off x="2023049" y="1907375"/>
            <a:ext cx="2618700" cy="7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6" hasCustomPrompt="1"/>
          </p:nvPr>
        </p:nvSpPr>
        <p:spPr>
          <a:xfrm>
            <a:off x="1150763" y="1601800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7"/>
          </p:nvPr>
        </p:nvSpPr>
        <p:spPr>
          <a:xfrm>
            <a:off x="5664124" y="3140750"/>
            <a:ext cx="15927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8"/>
          </p:nvPr>
        </p:nvSpPr>
        <p:spPr>
          <a:xfrm>
            <a:off x="5664124" y="3637925"/>
            <a:ext cx="2618700" cy="7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9" hasCustomPrompt="1"/>
          </p:nvPr>
        </p:nvSpPr>
        <p:spPr>
          <a:xfrm>
            <a:off x="4791725" y="3329575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3"/>
          </p:nvPr>
        </p:nvSpPr>
        <p:spPr>
          <a:xfrm>
            <a:off x="2023049" y="3140750"/>
            <a:ext cx="1592700" cy="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4"/>
          </p:nvPr>
        </p:nvSpPr>
        <p:spPr>
          <a:xfrm>
            <a:off x="2023049" y="3637925"/>
            <a:ext cx="2618700" cy="7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15" hasCustomPrompt="1"/>
          </p:nvPr>
        </p:nvSpPr>
        <p:spPr>
          <a:xfrm>
            <a:off x="1150775" y="3329575"/>
            <a:ext cx="643800" cy="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4241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713225" y="198125"/>
            <a:ext cx="3072300" cy="12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5200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713225" y="3050575"/>
            <a:ext cx="3285000" cy="10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CREDITS: </a:t>
            </a:r>
            <a:endParaRPr sz="1200" b="1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This presentation template was created </a:t>
            </a:r>
            <a:endParaRPr sz="12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by Slidesgo, including icons by  Flaticon, infographics &amp; images by Freepik </a:t>
            </a:r>
            <a:endParaRPr sz="12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713225" y="1631875"/>
            <a:ext cx="2939700" cy="13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omuns + Design">
  <p:cSld name="BLANK_1_1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/>
          <p:nvPr/>
        </p:nvSpPr>
        <p:spPr>
          <a:xfrm flipH="1">
            <a:off x="2156175" y="2232800"/>
            <a:ext cx="17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 flipH="1">
            <a:off x="5530427" y="2234925"/>
            <a:ext cx="1548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4698953" y="3889250"/>
            <a:ext cx="1161300" cy="3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1pPr>
            <a:lvl2pPr marR="9144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marR="9144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marR="9144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marR="9144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marR="9144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marR="9144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marR="9144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marR="9144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1371378" y="1519975"/>
            <a:ext cx="2089500" cy="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3"/>
          </p:nvPr>
        </p:nvSpPr>
        <p:spPr>
          <a:xfrm>
            <a:off x="3377050" y="1911875"/>
            <a:ext cx="1161600" cy="32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1pPr>
            <a:lvl2pPr marR="9144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marR="9144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marR="9144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marR="9144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marR="9144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marR="9144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marR="9144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marR="9144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4"/>
          </p:nvPr>
        </p:nvSpPr>
        <p:spPr>
          <a:xfrm>
            <a:off x="6210272" y="3629755"/>
            <a:ext cx="2089500" cy="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omuns">
  <p:cSld name="BLANK_1_1_1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3627135" y="3223175"/>
            <a:ext cx="1889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2"/>
          </p:nvPr>
        </p:nvSpPr>
        <p:spPr>
          <a:xfrm>
            <a:off x="1097838" y="3223175"/>
            <a:ext cx="1889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3"/>
          </p:nvPr>
        </p:nvSpPr>
        <p:spPr>
          <a:xfrm>
            <a:off x="1297488" y="2667375"/>
            <a:ext cx="149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4"/>
          </p:nvPr>
        </p:nvSpPr>
        <p:spPr>
          <a:xfrm>
            <a:off x="3826785" y="2667375"/>
            <a:ext cx="149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5"/>
          </p:nvPr>
        </p:nvSpPr>
        <p:spPr>
          <a:xfrm>
            <a:off x="6156453" y="3223175"/>
            <a:ext cx="1889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6"/>
          </p:nvPr>
        </p:nvSpPr>
        <p:spPr>
          <a:xfrm>
            <a:off x="6356103" y="2667375"/>
            <a:ext cx="149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CUSTOM_6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ctrTitle"/>
          </p:nvPr>
        </p:nvSpPr>
        <p:spPr>
          <a:xfrm rot="-308">
            <a:off x="5077823" y="914555"/>
            <a:ext cx="3353400" cy="17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5582275" y="3310000"/>
            <a:ext cx="2848500" cy="13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2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619252" y="2508850"/>
            <a:ext cx="4432500" cy="11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0827" y="-70100"/>
            <a:ext cx="4057800" cy="28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sz="20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 flipH="1">
            <a:off x="654727" y="4048500"/>
            <a:ext cx="3674100" cy="65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1083825" y="1414400"/>
            <a:ext cx="3719100" cy="13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R="9144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marR="9144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marR="9144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marR="9144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marR="9144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marR="9144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marR="9144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marR="9144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marR="9144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083825" y="2786200"/>
            <a:ext cx="3317100" cy="5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Medium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BLANK_1_1_1_1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720000" y="387100"/>
            <a:ext cx="3852000" cy="21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5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les + two colomuns + design">
  <p:cSld name="BLANK_1_1_1_1_1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720000" y="38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2532944" y="2242738"/>
            <a:ext cx="1821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2"/>
          </p:nvPr>
        </p:nvSpPr>
        <p:spPr>
          <a:xfrm>
            <a:off x="2532944" y="2816800"/>
            <a:ext cx="1821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3"/>
          </p:nvPr>
        </p:nvSpPr>
        <p:spPr>
          <a:xfrm>
            <a:off x="4791973" y="2243788"/>
            <a:ext cx="18213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4"/>
          </p:nvPr>
        </p:nvSpPr>
        <p:spPr>
          <a:xfrm>
            <a:off x="4791973" y="2806825"/>
            <a:ext cx="1821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omuns + numbers">
  <p:cSld name="BLANK_1_1_1_1_1_1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2687143" y="3223175"/>
            <a:ext cx="1778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2"/>
          </p:nvPr>
        </p:nvSpPr>
        <p:spPr>
          <a:xfrm>
            <a:off x="695838" y="3223175"/>
            <a:ext cx="1778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 idx="3"/>
          </p:nvPr>
        </p:nvSpPr>
        <p:spPr>
          <a:xfrm>
            <a:off x="839838" y="2667375"/>
            <a:ext cx="149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 idx="4"/>
          </p:nvPr>
        </p:nvSpPr>
        <p:spPr>
          <a:xfrm>
            <a:off x="2831143" y="2667375"/>
            <a:ext cx="149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5"/>
          </p:nvPr>
        </p:nvSpPr>
        <p:spPr>
          <a:xfrm>
            <a:off x="4678448" y="3223175"/>
            <a:ext cx="1778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6"/>
          </p:nvPr>
        </p:nvSpPr>
        <p:spPr>
          <a:xfrm>
            <a:off x="4822448" y="2667375"/>
            <a:ext cx="149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7"/>
          </p:nvPr>
        </p:nvSpPr>
        <p:spPr>
          <a:xfrm>
            <a:off x="6669753" y="3223175"/>
            <a:ext cx="1778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8"/>
          </p:nvPr>
        </p:nvSpPr>
        <p:spPr>
          <a:xfrm>
            <a:off x="6813753" y="2667375"/>
            <a:ext cx="149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BLANK_1_1_1_1_1_1_1_1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5868050" y="1793375"/>
            <a:ext cx="164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5868250" y="2241500"/>
            <a:ext cx="16458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5868050" y="3395500"/>
            <a:ext cx="164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3"/>
          </p:nvPr>
        </p:nvSpPr>
        <p:spPr>
          <a:xfrm>
            <a:off x="5868175" y="3841600"/>
            <a:ext cx="16458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4"/>
          </p:nvPr>
        </p:nvSpPr>
        <p:spPr>
          <a:xfrm>
            <a:off x="2789025" y="1793375"/>
            <a:ext cx="164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5"/>
          </p:nvPr>
        </p:nvSpPr>
        <p:spPr>
          <a:xfrm>
            <a:off x="2789025" y="2241500"/>
            <a:ext cx="15339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 idx="6"/>
          </p:nvPr>
        </p:nvSpPr>
        <p:spPr>
          <a:xfrm>
            <a:off x="2789025" y="3395500"/>
            <a:ext cx="1645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7"/>
          </p:nvPr>
        </p:nvSpPr>
        <p:spPr>
          <a:xfrm>
            <a:off x="2789025" y="3841600"/>
            <a:ext cx="15339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 idx="8" hasCustomPrompt="1"/>
          </p:nvPr>
        </p:nvSpPr>
        <p:spPr>
          <a:xfrm>
            <a:off x="1632949" y="3700439"/>
            <a:ext cx="94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9" hasCustomPrompt="1"/>
          </p:nvPr>
        </p:nvSpPr>
        <p:spPr>
          <a:xfrm>
            <a:off x="4695999" y="3700439"/>
            <a:ext cx="94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13" hasCustomPrompt="1"/>
          </p:nvPr>
        </p:nvSpPr>
        <p:spPr>
          <a:xfrm>
            <a:off x="1633075" y="2108025"/>
            <a:ext cx="94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14" hasCustomPrompt="1"/>
          </p:nvPr>
        </p:nvSpPr>
        <p:spPr>
          <a:xfrm>
            <a:off x="4678287" y="2108025"/>
            <a:ext cx="94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2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15"/>
          </p:nvPr>
        </p:nvSpPr>
        <p:spPr>
          <a:xfrm>
            <a:off x="720000" y="387600"/>
            <a:ext cx="77040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1_1_1_1_1_1_1_1_1_1_1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 flipH="1">
            <a:off x="699425" y="914850"/>
            <a:ext cx="5945700" cy="33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6000"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6000"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6000"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6000"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6000"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6000"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6000"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6000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1">
  <p:cSld name="BLANK_1_1_1_1_1_1_1_1_1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b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6226975" y="3575850"/>
            <a:ext cx="22038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 + text">
  <p:cSld name="BLANK_1_1_1_1_1_1_1_1_1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 hasCustomPrompt="1"/>
          </p:nvPr>
        </p:nvSpPr>
        <p:spPr>
          <a:xfrm flipH="1">
            <a:off x="1650525" y="2015196"/>
            <a:ext cx="34146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"/>
          </p:nvPr>
        </p:nvSpPr>
        <p:spPr>
          <a:xfrm flipH="1">
            <a:off x="1650525" y="2740705"/>
            <a:ext cx="34146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50525" y="539546"/>
            <a:ext cx="34146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3"/>
          </p:nvPr>
        </p:nvSpPr>
        <p:spPr>
          <a:xfrm flipH="1">
            <a:off x="1650525" y="1256554"/>
            <a:ext cx="34146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0525" y="3490846"/>
            <a:ext cx="3198000" cy="7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5"/>
          </p:nvPr>
        </p:nvSpPr>
        <p:spPr>
          <a:xfrm flipH="1">
            <a:off x="1650525" y="4178254"/>
            <a:ext cx="31980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2">
  <p:cSld name="BLANK_1_1_1_1_1_1_1_1_1_1_1_1_1_1_1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713225" y="1429950"/>
            <a:ext cx="4821000" cy="28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★"/>
              <a:defRPr sz="16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marR="274320" lvl="2" indent="-304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s text">
  <p:cSld name="CUSTOM_8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813775" y="2413300"/>
            <a:ext cx="3509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30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2"/>
          </p:nvPr>
        </p:nvSpPr>
        <p:spPr>
          <a:xfrm>
            <a:off x="4572000" y="2413300"/>
            <a:ext cx="3509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6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 idx="3"/>
          </p:nvPr>
        </p:nvSpPr>
        <p:spPr>
          <a:xfrm>
            <a:off x="1464332" y="1781275"/>
            <a:ext cx="2280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 idx="4"/>
          </p:nvPr>
        </p:nvSpPr>
        <p:spPr>
          <a:xfrm>
            <a:off x="5193057" y="1781275"/>
            <a:ext cx="2280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150"/>
            <a:ext cx="77106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27432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AutoNum type="arabicPeriod"/>
              <a:defRPr sz="1100"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3">
  <p:cSld name="BLANK_1_1_1_1_1_1_1_1_1_1_1_1_1_1_1_1_1_1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713225" y="1247700"/>
            <a:ext cx="7371300" cy="3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Char char="●"/>
              <a:defRPr sz="16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 1">
  <p:cSld name="TITLE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>
  <p:cSld name="TITLE_AND_BODY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264633" y="3223175"/>
            <a:ext cx="204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1834267" y="3223175"/>
            <a:ext cx="2045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3"/>
          </p:nvPr>
        </p:nvSpPr>
        <p:spPr>
          <a:xfrm>
            <a:off x="2111617" y="2667375"/>
            <a:ext cx="149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4"/>
          </p:nvPr>
        </p:nvSpPr>
        <p:spPr>
          <a:xfrm>
            <a:off x="5541983" y="2667375"/>
            <a:ext cx="1490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300" y="387600"/>
            <a:ext cx="7710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20000" y="1741200"/>
            <a:ext cx="5229000" cy="2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16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30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20000" y="387100"/>
            <a:ext cx="3852000" cy="21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720000" y="3204550"/>
            <a:ext cx="2958900" cy="10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092250" y="2508850"/>
            <a:ext cx="4432500" cy="11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 idx="2" hasCustomPrompt="1"/>
          </p:nvPr>
        </p:nvSpPr>
        <p:spPr>
          <a:xfrm>
            <a:off x="4677775" y="-70100"/>
            <a:ext cx="4057800" cy="28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sz="20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 idx="3"/>
          </p:nvPr>
        </p:nvSpPr>
        <p:spPr>
          <a:xfrm>
            <a:off x="4815175" y="4048500"/>
            <a:ext cx="3674100" cy="65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3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2926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ygen"/>
              <a:buChar char="●"/>
              <a:defRPr sz="1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449">
          <p15:clr>
            <a:srgbClr val="00FF00"/>
          </p15:clr>
        </p15:guide>
        <p15:guide id="4" pos="5311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892">
          <p15:clr>
            <a:srgbClr val="00FF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25" y="547250"/>
            <a:ext cx="80867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>
            <a:spLocks noGrp="1"/>
          </p:cNvSpPr>
          <p:nvPr>
            <p:ph type="subTitle" idx="1"/>
          </p:nvPr>
        </p:nvSpPr>
        <p:spPr>
          <a:xfrm>
            <a:off x="6156125" y="4215500"/>
            <a:ext cx="2988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Lourenço Soares </a:t>
            </a:r>
            <a:endParaRPr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Diogo Sousa </a:t>
            </a:r>
            <a:endParaRPr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Pedro Ribeiro</a:t>
            </a:r>
            <a:endParaRPr b="1"/>
          </a:p>
        </p:txBody>
      </p:sp>
      <p:sp>
        <p:nvSpPr>
          <p:cNvPr id="192" name="Google Shape;192;p35"/>
          <p:cNvSpPr txBox="1">
            <a:spLocks noGrp="1"/>
          </p:cNvSpPr>
          <p:nvPr>
            <p:ph type="subTitle" idx="1"/>
          </p:nvPr>
        </p:nvSpPr>
        <p:spPr>
          <a:xfrm>
            <a:off x="2080038" y="2747525"/>
            <a:ext cx="49839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900" b="1">
                <a:latin typeface="Audiowide"/>
                <a:ea typeface="Audiowide"/>
                <a:cs typeface="Audiowide"/>
                <a:sym typeface="Audiowide"/>
              </a:rPr>
              <a:t>A third person Dungeon Crawler Horror game by Group 18</a:t>
            </a:r>
            <a:endParaRPr sz="1900" b="1"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MECHANICS</a:t>
            </a:r>
            <a:endParaRPr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0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Third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person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shooter</a:t>
            </a:r>
            <a:endParaRPr dirty="0"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Dark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,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narrow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field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of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vision</a:t>
            </a:r>
            <a:endParaRPr dirty="0">
              <a:latin typeface="Audiowide"/>
              <a:ea typeface="Audiowide"/>
              <a:cs typeface="Audiowide"/>
              <a:sym typeface="Audiowide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Char char="○"/>
            </a:pP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Must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be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aware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of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surroundings</a:t>
            </a:r>
            <a:endParaRPr dirty="0"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Audio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plays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a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big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role </a:t>
            </a:r>
            <a:endParaRPr dirty="0"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Risk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ammo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(noise)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between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the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unkillable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Hunter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and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weaker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enemies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.</a:t>
            </a:r>
            <a:endParaRPr dirty="0"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Play for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the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high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smtClean="0">
                <a:latin typeface="Audiowide"/>
                <a:ea typeface="Audiowide"/>
                <a:cs typeface="Audiowide"/>
                <a:sym typeface="Audiowide"/>
              </a:rPr>
              <a:t>score </a:t>
            </a:r>
            <a:r>
              <a:rPr lang="pt-PT" dirty="0" err="1" smtClean="0">
                <a:latin typeface="Audiowide"/>
                <a:ea typeface="Audiowide"/>
                <a:cs typeface="Audiowide"/>
                <a:sym typeface="Audiowide"/>
              </a:rPr>
              <a:t>by</a:t>
            </a:r>
            <a:r>
              <a:rPr lang="pt-PT" dirty="0" smtClean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 smtClean="0">
                <a:latin typeface="Audiowide"/>
                <a:ea typeface="Audiowide"/>
                <a:cs typeface="Audiowide"/>
                <a:sym typeface="Audiowide"/>
              </a:rPr>
              <a:t>looting</a:t>
            </a:r>
            <a:r>
              <a:rPr lang="pt-PT" dirty="0" smtClean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 smtClean="0">
                <a:latin typeface="Audiowide"/>
                <a:ea typeface="Audiowide"/>
                <a:cs typeface="Audiowide"/>
                <a:sym typeface="Audiowide"/>
              </a:rPr>
              <a:t>items</a:t>
            </a:r>
            <a:r>
              <a:rPr lang="pt-PT" dirty="0" smtClean="0">
                <a:latin typeface="Audiowide"/>
                <a:ea typeface="Audiowide"/>
                <a:cs typeface="Audiowide"/>
                <a:sym typeface="Audiowide"/>
              </a:rPr>
              <a:t>,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one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life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.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Restarting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is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quick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.</a:t>
            </a:r>
            <a:endParaRPr dirty="0">
              <a:latin typeface="Audiowide"/>
              <a:ea typeface="Audiowide"/>
              <a:cs typeface="Audiowide"/>
              <a:sym typeface="Audiowide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udiowide"/>
              <a:buChar char="○"/>
            </a:pP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Levels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are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split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by</a:t>
            </a:r>
            <a:r>
              <a:rPr lang="pt-PT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dirty="0" err="1">
                <a:latin typeface="Audiowide"/>
                <a:ea typeface="Audiowide"/>
                <a:cs typeface="Audiowide"/>
                <a:sym typeface="Audiowide"/>
              </a:rPr>
              <a:t>floors</a:t>
            </a:r>
            <a:endParaRPr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675" y="785100"/>
            <a:ext cx="3287175" cy="185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650" y="2700425"/>
            <a:ext cx="3593121" cy="20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title"/>
          </p:nvPr>
        </p:nvSpPr>
        <p:spPr>
          <a:xfrm>
            <a:off x="311700" y="423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STORY</a:t>
            </a:r>
            <a:endParaRPr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6" name="Google Shape;20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0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udiowide"/>
              <a:buChar char="●"/>
            </a:pP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Skye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Forager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plunders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a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seemingly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abandoned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research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vessel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to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find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objects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to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sell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.</a:t>
            </a:r>
            <a:endParaRPr sz="1600" dirty="0"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udiowide"/>
              <a:buChar char="●"/>
            </a:pP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Said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research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vessel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is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not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abandoned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,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rather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its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crew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has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been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converted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by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an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unknown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biomechanical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entity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.</a:t>
            </a:r>
            <a:endParaRPr sz="1600" dirty="0"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500" dirty="0"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Font typeface="Audiowide"/>
              <a:buChar char="●"/>
            </a:pP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Unfortunately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,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our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plans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for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the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story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were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scaled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back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due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to time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constraints</a:t>
            </a:r>
            <a:endParaRPr sz="1600" dirty="0"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udiowide"/>
              <a:buChar char="●"/>
            </a:pP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We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 smtClean="0">
                <a:latin typeface="Audiowide"/>
                <a:ea typeface="Audiowide"/>
                <a:cs typeface="Audiowide"/>
                <a:sym typeface="Audiowide"/>
              </a:rPr>
              <a:t>intended</a:t>
            </a:r>
            <a:r>
              <a:rPr lang="pt-PT" sz="1600" dirty="0" smtClean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to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include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collectible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SD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cards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which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would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slowly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reveal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the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story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to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the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 </a:t>
            </a:r>
            <a:r>
              <a:rPr lang="pt-PT" sz="1600" dirty="0" err="1">
                <a:latin typeface="Audiowide"/>
                <a:ea typeface="Audiowide"/>
                <a:cs typeface="Audiowide"/>
                <a:sym typeface="Audiowide"/>
              </a:rPr>
              <a:t>player</a:t>
            </a:r>
            <a:r>
              <a:rPr lang="pt-PT" sz="1600" dirty="0">
                <a:latin typeface="Audiowide"/>
                <a:ea typeface="Audiowide"/>
                <a:cs typeface="Audiowide"/>
                <a:sym typeface="Audiowide"/>
              </a:rPr>
              <a:t>.</a:t>
            </a:r>
            <a:endParaRPr sz="1600" dirty="0"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07" name="Google Shape;207;p37"/>
          <p:cNvPicPr preferRelativeResize="0"/>
          <p:nvPr/>
        </p:nvPicPr>
        <p:blipFill rotWithShape="1">
          <a:blip r:embed="rId3">
            <a:alphaModFix/>
          </a:blip>
          <a:srcRect l="24573" t="17180" r="37771" b="17519"/>
          <a:stretch/>
        </p:blipFill>
        <p:spPr>
          <a:xfrm>
            <a:off x="6265450" y="1473817"/>
            <a:ext cx="2566850" cy="25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AESTHETHICS</a:t>
            </a:r>
            <a:r>
              <a:rPr lang="pt-PT"/>
              <a:t> </a:t>
            </a:r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body" idx="1"/>
          </p:nvPr>
        </p:nvSpPr>
        <p:spPr>
          <a:xfrm>
            <a:off x="0" y="1125275"/>
            <a:ext cx="5627100" cy="19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udiowide"/>
              <a:buChar char="●"/>
            </a:pPr>
            <a:r>
              <a:rPr lang="pt-PT" sz="2000">
                <a:latin typeface="Audiowide"/>
                <a:ea typeface="Audiowide"/>
                <a:cs typeface="Audiowide"/>
                <a:sym typeface="Audiowide"/>
              </a:rPr>
              <a:t>Neon art style</a:t>
            </a:r>
            <a:endParaRPr sz="2000"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udiowide"/>
              <a:buChar char="●"/>
            </a:pPr>
            <a:r>
              <a:rPr lang="pt-PT">
                <a:latin typeface="Audiowide"/>
                <a:ea typeface="Audiowide"/>
                <a:cs typeface="Audiowide"/>
                <a:sym typeface="Audiowide"/>
              </a:rPr>
              <a:t>No HUD, fully diegetic interface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>
                <a:latin typeface="Audiowide"/>
                <a:ea typeface="Audiowide"/>
                <a:cs typeface="Audiowide"/>
                <a:sym typeface="Audiowide"/>
              </a:rPr>
              <a:t>Dark theme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>
                <a:latin typeface="Audiowide"/>
                <a:ea typeface="Audiowide"/>
                <a:cs typeface="Audiowide"/>
                <a:sym typeface="Audiowide"/>
              </a:rPr>
              <a:t>Bump, Environment and Emission Maps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>
                <a:latin typeface="Audiowide"/>
                <a:ea typeface="Audiowide"/>
                <a:cs typeface="Audiowide"/>
                <a:sym typeface="Audiowide"/>
              </a:rPr>
              <a:t>Custom character and environment models + animation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4" name="Google Shape;214;p38"/>
          <p:cNvSpPr txBox="1"/>
          <p:nvPr/>
        </p:nvSpPr>
        <p:spPr>
          <a:xfrm>
            <a:off x="5627100" y="2867875"/>
            <a:ext cx="3516900" cy="22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Char char="●"/>
            </a:pPr>
            <a:r>
              <a:rPr lang="pt-PT"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Dynamic lights and shadows</a:t>
            </a:r>
            <a:endParaRPr sz="18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udiowide"/>
              <a:buChar char="●"/>
            </a:pPr>
            <a:r>
              <a:rPr lang="pt-PT" sz="18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Particles</a:t>
            </a:r>
            <a:endParaRPr sz="18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udiowide"/>
              <a:buChar char="○"/>
            </a:pPr>
            <a:r>
              <a:rPr lang="pt-PT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Dust and flickering lights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udiowide"/>
              <a:buChar char="○"/>
            </a:pPr>
            <a:r>
              <a:rPr lang="pt-PT" sz="16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Muzzle Flash, Bullet Trails and Decals</a:t>
            </a:r>
            <a:endParaRPr sz="16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451" y="672475"/>
            <a:ext cx="1912076" cy="101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825" y="3366800"/>
            <a:ext cx="2643349" cy="14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8850" y="1542700"/>
            <a:ext cx="1912076" cy="10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2000" y="1855000"/>
            <a:ext cx="1808725" cy="101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0526" y="632600"/>
            <a:ext cx="1808713" cy="10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225" y="3203025"/>
            <a:ext cx="2269236" cy="18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539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TECHNOLOGY</a:t>
            </a:r>
            <a:endParaRPr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1"/>
          </p:nvPr>
        </p:nvSpPr>
        <p:spPr>
          <a:xfrm>
            <a:off x="311700" y="111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>
                <a:latin typeface="Audiowide"/>
                <a:ea typeface="Audiowide"/>
                <a:cs typeface="Audiowide"/>
                <a:sym typeface="Audiowide"/>
              </a:rPr>
              <a:t>Procedural Generation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>
                <a:latin typeface="Audiowide"/>
                <a:ea typeface="Audiowide"/>
                <a:cs typeface="Audiowide"/>
                <a:sym typeface="Audiowide"/>
              </a:rPr>
              <a:t>Procedural Audio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>
                <a:latin typeface="Audiowide"/>
                <a:ea typeface="Audiowide"/>
                <a:cs typeface="Audiowide"/>
                <a:sym typeface="Audiowide"/>
              </a:rPr>
              <a:t>Multiplayer using Photon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>
                <a:latin typeface="Audiowide"/>
                <a:ea typeface="Audiowide"/>
                <a:cs typeface="Audiowide"/>
                <a:sym typeface="Audiowide"/>
              </a:rPr>
              <a:t>Monster AI using navmesh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udiowide"/>
              <a:buChar char="●"/>
            </a:pPr>
            <a:r>
              <a:rPr lang="pt-PT">
                <a:latin typeface="Audiowide"/>
                <a:ea typeface="Audiowide"/>
                <a:cs typeface="Audiowide"/>
                <a:sym typeface="Audiowide"/>
              </a:rPr>
              <a:t>Visual Optimizer</a:t>
            </a:r>
            <a:endParaRPr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625" y="3208125"/>
            <a:ext cx="1976449" cy="182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188" y="3208121"/>
            <a:ext cx="3725175" cy="16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/>
          <p:cNvPicPr preferRelativeResize="0"/>
          <p:nvPr/>
        </p:nvPicPr>
        <p:blipFill rotWithShape="1">
          <a:blip r:embed="rId7">
            <a:alphaModFix/>
          </a:blip>
          <a:srcRect l="8742" t="25725" r="50517" b="1148"/>
          <a:stretch/>
        </p:blipFill>
        <p:spPr>
          <a:xfrm>
            <a:off x="6539550" y="3121625"/>
            <a:ext cx="1976440" cy="199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cavenger Hunt Soun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58330" y="641447"/>
            <a:ext cx="3752850" cy="214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311700" y="539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AUTO EVALUATION</a:t>
            </a:r>
            <a:endParaRPr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graphicFrame>
        <p:nvGraphicFramePr>
          <p:cNvPr id="236" name="Google Shape;236;p40"/>
          <p:cNvGraphicFramePr/>
          <p:nvPr/>
        </p:nvGraphicFramePr>
        <p:xfrm>
          <a:off x="311700" y="1762860"/>
          <a:ext cx="8520600" cy="2883250"/>
        </p:xfrm>
        <a:graphic>
          <a:graphicData uri="http://schemas.openxmlformats.org/drawingml/2006/table">
            <a:tbl>
              <a:tblPr>
                <a:noFill/>
                <a:tableStyleId>{E08053A3-B9B1-4B94-99D1-D411B874A978}</a:tableStyleId>
              </a:tblPr>
              <a:tblGrid>
                <a:gridCol w="2840200"/>
                <a:gridCol w="2840200"/>
                <a:gridCol w="2840200"/>
              </a:tblGrid>
              <a:tr h="499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900" b="1">
                          <a:solidFill>
                            <a:schemeClr val="lt1"/>
                          </a:solidFill>
                        </a:rPr>
                        <a:t>Procedural Generation</a:t>
                      </a:r>
                      <a:endParaRPr sz="1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900" b="1">
                          <a:solidFill>
                            <a:schemeClr val="lt1"/>
                          </a:solidFill>
                        </a:rPr>
                        <a:t>Procedural Audio</a:t>
                      </a:r>
                      <a:endParaRPr sz="1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900" b="1">
                          <a:solidFill>
                            <a:schemeClr val="lt1"/>
                          </a:solidFill>
                        </a:rPr>
                        <a:t>Multiplayer</a:t>
                      </a:r>
                      <a:endParaRPr sz="19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238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Very strong. (2.0)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Char char="●"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Fully 3D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Char char="●"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Can generate interesting layouts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Char char="●"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Could just use a bit more variation 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Very strong (2.0)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Char char="●"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Custom low pass filter using </a:t>
                      </a:r>
                      <a:r>
                        <a:rPr lang="pt-PT" sz="16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OnAudioFilterRead</a:t>
                      </a:r>
                      <a:endParaRPr sz="16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Char char="●"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Custom audio manager that applies effects based on the location of the player/enemies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Char char="●"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Adaptive music 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Strong (1.7)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Char char="●"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Anyone can host a game from anywhere in the world and play together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Char char="●"/>
                      </a:pPr>
                      <a:r>
                        <a:rPr lang="pt-PT" sz="1600">
                          <a:solidFill>
                            <a:schemeClr val="lt1"/>
                          </a:solidFill>
                        </a:rPr>
                        <a:t>Could use a bit more work, but it works consistently.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he Horror Passag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000000"/>
      </a:lt2>
      <a:accent1>
        <a:srgbClr val="990000"/>
      </a:accent1>
      <a:accent2>
        <a:srgbClr val="FFFFFF"/>
      </a:accent2>
      <a:accent3>
        <a:srgbClr val="000000"/>
      </a:accent3>
      <a:accent4>
        <a:srgbClr val="990000"/>
      </a:accent4>
      <a:accent5>
        <a:srgbClr val="FFFFFF"/>
      </a:accent5>
      <a:accent6>
        <a:srgbClr val="000000"/>
      </a:accent6>
      <a:hlink>
        <a:srgbClr val="99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Apresentação na tela (16:9)</PresentationFormat>
  <Paragraphs>55</Paragraphs>
  <Slides>6</Slides>
  <Notes>6</Notes>
  <HiddenSlides>0</HiddenSlides>
  <MMClips>1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22" baseType="lpstr">
      <vt:lpstr>Arial</vt:lpstr>
      <vt:lpstr>Roboto Condensed Light</vt:lpstr>
      <vt:lpstr>Blinker</vt:lpstr>
      <vt:lpstr>Oxygen</vt:lpstr>
      <vt:lpstr>Montserrat SemiBold</vt:lpstr>
      <vt:lpstr>Livvic</vt:lpstr>
      <vt:lpstr>Do Hyeon</vt:lpstr>
      <vt:lpstr>Courier New</vt:lpstr>
      <vt:lpstr>Monda</vt:lpstr>
      <vt:lpstr>Montserrat Light</vt:lpstr>
      <vt:lpstr>Poppins</vt:lpstr>
      <vt:lpstr>Audiowide</vt:lpstr>
      <vt:lpstr>Montserrat</vt:lpstr>
      <vt:lpstr>Poppins Medium</vt:lpstr>
      <vt:lpstr>Bebas Neue</vt:lpstr>
      <vt:lpstr>The Horror Passage by Slidesgo</vt:lpstr>
      <vt:lpstr>Apresentação do PowerPoint</vt:lpstr>
      <vt:lpstr>MECHANICS</vt:lpstr>
      <vt:lpstr>STORY</vt:lpstr>
      <vt:lpstr>AESTHETHICS </vt:lpstr>
      <vt:lpstr>TECHNOLOGY</vt:lpstr>
      <vt:lpstr>AUTO EVALUATION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Lourenço</cp:lastModifiedBy>
  <cp:revision>4</cp:revision>
  <dcterms:modified xsi:type="dcterms:W3CDTF">2022-06-21T01:14:56Z</dcterms:modified>
</cp:coreProperties>
</file>